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73" r:id="rId6"/>
    <p:sldId id="374" r:id="rId7"/>
    <p:sldId id="303" r:id="rId8"/>
    <p:sldId id="356" r:id="rId9"/>
    <p:sldId id="357" r:id="rId10"/>
    <p:sldId id="358" r:id="rId11"/>
    <p:sldId id="359" r:id="rId12"/>
    <p:sldId id="305" r:id="rId13"/>
    <p:sldId id="360" r:id="rId14"/>
    <p:sldId id="361" r:id="rId15"/>
    <p:sldId id="362" r:id="rId16"/>
    <p:sldId id="363" r:id="rId17"/>
    <p:sldId id="364" r:id="rId18"/>
    <p:sldId id="365" r:id="rId19"/>
    <p:sldId id="309" r:id="rId20"/>
    <p:sldId id="366" r:id="rId21"/>
    <p:sldId id="367" r:id="rId22"/>
    <p:sldId id="368" r:id="rId23"/>
    <p:sldId id="370" r:id="rId24"/>
    <p:sldId id="372" r:id="rId25"/>
    <p:sldId id="3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73"/>
            <p14:sldId id="374"/>
            <p14:sldId id="303"/>
            <p14:sldId id="356"/>
            <p14:sldId id="357"/>
            <p14:sldId id="358"/>
            <p14:sldId id="359"/>
            <p14:sldId id="305"/>
            <p14:sldId id="360"/>
            <p14:sldId id="361"/>
            <p14:sldId id="362"/>
            <p14:sldId id="363"/>
            <p14:sldId id="364"/>
            <p14:sldId id="365"/>
            <p14:sldId id="309"/>
            <p14:sldId id="366"/>
            <p14:sldId id="367"/>
            <p14:sldId id="368"/>
            <p14:sldId id="370"/>
            <p14:sldId id="372"/>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7" d="100"/>
          <a:sy n="77"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Pasta grafiği ve kalem yüzde işareti">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8044030" cy="6399825"/>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804935"/>
          </a:xfrm>
        </p:spPr>
        <p:txBody>
          <a:bodyPr anchor="b">
            <a:normAutofit/>
          </a:bodyPr>
          <a:lstStyle/>
          <a:p>
            <a:r>
              <a:rPr lang="en-US" sz="3700" dirty="0">
                <a:solidFill>
                  <a:schemeClr val="tx1"/>
                </a:solidFill>
              </a:rPr>
              <a:t>Applied Machine Learning</a:t>
            </a:r>
            <a:br>
              <a:rPr lang="tr-TR" sz="3700" dirty="0">
                <a:solidFill>
                  <a:schemeClr val="tx1"/>
                </a:solidFill>
              </a:rPr>
            </a:br>
            <a:r>
              <a:rPr lang="tr-TR" sz="3700" dirty="0">
                <a:solidFill>
                  <a:schemeClr val="tx1"/>
                </a:solidFill>
              </a:rPr>
              <a:t>Project Presentation</a:t>
            </a:r>
            <a:endParaRPr lang="en-US" sz="37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907003"/>
          </a:xfrm>
        </p:spPr>
        <p:txBody>
          <a:bodyPr anchor="t">
            <a:normAutofit fontScale="70000" lnSpcReduction="20000"/>
          </a:bodyPr>
          <a:lstStyle/>
          <a:p>
            <a:pPr>
              <a:lnSpc>
                <a:spcPct val="120000"/>
              </a:lnSpc>
              <a:spcBef>
                <a:spcPts val="0"/>
              </a:spcBef>
              <a:spcAft>
                <a:spcPts val="0"/>
              </a:spcAft>
            </a:pPr>
            <a:r>
              <a:rPr lang="en-US" sz="2000" dirty="0"/>
              <a:t>Hakkıcan BÜLÜÇ-180709061</a:t>
            </a:r>
            <a:endParaRPr lang="tr-TR" sz="2000" dirty="0"/>
          </a:p>
          <a:p>
            <a:pPr>
              <a:lnSpc>
                <a:spcPct val="120000"/>
              </a:lnSpc>
              <a:spcBef>
                <a:spcPts val="0"/>
              </a:spcBef>
              <a:spcAft>
                <a:spcPts val="0"/>
              </a:spcAft>
            </a:pPr>
            <a:r>
              <a:rPr lang="en-US" sz="2000" dirty="0"/>
              <a:t>Adem Varol</a:t>
            </a:r>
            <a:r>
              <a:rPr lang="tr-TR" sz="2000" dirty="0"/>
              <a:t>-</a:t>
            </a:r>
            <a:r>
              <a:rPr lang="en-US" sz="2000" dirty="0"/>
              <a:t>200709078</a:t>
            </a:r>
            <a:endParaRPr lang="tr-TR" sz="2000" dirty="0"/>
          </a:p>
          <a:p>
            <a:pPr>
              <a:lnSpc>
                <a:spcPct val="120000"/>
              </a:lnSpc>
              <a:spcBef>
                <a:spcPts val="0"/>
              </a:spcBef>
              <a:spcAft>
                <a:spcPts val="0"/>
              </a:spcAft>
            </a:pPr>
            <a:r>
              <a:rPr lang="en-US" sz="2000" dirty="0"/>
              <a:t>Hüseyin ÇOBAN-180709018</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8F32ADC1-666A-3FA7-65B5-65DF3698106B}"/>
              </a:ext>
            </a:extLst>
          </p:cNvPr>
          <p:cNvPicPr>
            <a:picLocks noChangeAspect="1"/>
          </p:cNvPicPr>
          <p:nvPr/>
        </p:nvPicPr>
        <p:blipFill>
          <a:blip r:embed="rId3"/>
          <a:stretch>
            <a:fillRect/>
          </a:stretch>
        </p:blipFill>
        <p:spPr>
          <a:xfrm>
            <a:off x="1063551" y="1572305"/>
            <a:ext cx="9875655" cy="4745028"/>
          </a:xfrm>
          <a:prstGeom prst="rect">
            <a:avLst/>
          </a:prstGeom>
        </p:spPr>
      </p:pic>
    </p:spTree>
    <p:extLst>
      <p:ext uri="{BB962C8B-B14F-4D97-AF65-F5344CB8AC3E}">
        <p14:creationId xmlns:p14="http://schemas.microsoft.com/office/powerpoint/2010/main" val="216437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FD607B53-F422-5B24-F4D7-0E58875D0FED}"/>
              </a:ext>
            </a:extLst>
          </p:cNvPr>
          <p:cNvPicPr>
            <a:picLocks noChangeAspect="1"/>
          </p:cNvPicPr>
          <p:nvPr/>
        </p:nvPicPr>
        <p:blipFill>
          <a:blip r:embed="rId3"/>
          <a:stretch>
            <a:fillRect/>
          </a:stretch>
        </p:blipFill>
        <p:spPr>
          <a:xfrm>
            <a:off x="2390282" y="1647797"/>
            <a:ext cx="7061217" cy="4607082"/>
          </a:xfrm>
          <a:prstGeom prst="rect">
            <a:avLst/>
          </a:prstGeom>
        </p:spPr>
      </p:pic>
    </p:spTree>
    <p:extLst>
      <p:ext uri="{BB962C8B-B14F-4D97-AF65-F5344CB8AC3E}">
        <p14:creationId xmlns:p14="http://schemas.microsoft.com/office/powerpoint/2010/main" val="196375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8A87BF8-7A02-FF66-CB43-4AB3AA37C83A}"/>
              </a:ext>
            </a:extLst>
          </p:cNvPr>
          <p:cNvPicPr>
            <a:picLocks noChangeAspect="1"/>
          </p:cNvPicPr>
          <p:nvPr/>
        </p:nvPicPr>
        <p:blipFill>
          <a:blip r:embed="rId3"/>
          <a:stretch>
            <a:fillRect/>
          </a:stretch>
        </p:blipFill>
        <p:spPr>
          <a:xfrm>
            <a:off x="795512" y="1591761"/>
            <a:ext cx="10750715" cy="4526617"/>
          </a:xfrm>
          <a:prstGeom prst="rect">
            <a:avLst/>
          </a:prstGeom>
        </p:spPr>
      </p:pic>
    </p:spTree>
    <p:extLst>
      <p:ext uri="{BB962C8B-B14F-4D97-AF65-F5344CB8AC3E}">
        <p14:creationId xmlns:p14="http://schemas.microsoft.com/office/powerpoint/2010/main" val="96720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2.1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C61930A-E9B5-2341-5A1F-FAF7A62E9308}"/>
              </a:ext>
            </a:extLst>
          </p:cNvPr>
          <p:cNvPicPr>
            <a:picLocks noChangeAspect="1"/>
          </p:cNvPicPr>
          <p:nvPr/>
        </p:nvPicPr>
        <p:blipFill>
          <a:blip r:embed="rId3"/>
          <a:stretch>
            <a:fillRect/>
          </a:stretch>
        </p:blipFill>
        <p:spPr>
          <a:xfrm>
            <a:off x="2180090" y="1587737"/>
            <a:ext cx="7058723" cy="4657417"/>
          </a:xfrm>
          <a:prstGeom prst="rect">
            <a:avLst/>
          </a:prstGeom>
        </p:spPr>
      </p:pic>
    </p:spTree>
    <p:extLst>
      <p:ext uri="{BB962C8B-B14F-4D97-AF65-F5344CB8AC3E}">
        <p14:creationId xmlns:p14="http://schemas.microsoft.com/office/powerpoint/2010/main" val="115755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3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96EEB4C-DA9F-6A3E-63A5-605BF4E4D96A}"/>
              </a:ext>
            </a:extLst>
          </p:cNvPr>
          <p:cNvPicPr>
            <a:picLocks noChangeAspect="1"/>
          </p:cNvPicPr>
          <p:nvPr/>
        </p:nvPicPr>
        <p:blipFill>
          <a:blip r:embed="rId3"/>
          <a:stretch>
            <a:fillRect/>
          </a:stretch>
        </p:blipFill>
        <p:spPr>
          <a:xfrm>
            <a:off x="1169759" y="1591761"/>
            <a:ext cx="10269969" cy="852142"/>
          </a:xfrm>
          <a:prstGeom prst="rect">
            <a:avLst/>
          </a:prstGeom>
        </p:spPr>
      </p:pic>
      <p:pic>
        <p:nvPicPr>
          <p:cNvPr id="10" name="Resim 9">
            <a:extLst>
              <a:ext uri="{FF2B5EF4-FFF2-40B4-BE49-F238E27FC236}">
                <a16:creationId xmlns:a16="http://schemas.microsoft.com/office/drawing/2014/main" id="{9B5C8706-C1D7-6511-F7FA-F62C0DCCA1ED}"/>
              </a:ext>
            </a:extLst>
          </p:cNvPr>
          <p:cNvPicPr>
            <a:picLocks noChangeAspect="1"/>
          </p:cNvPicPr>
          <p:nvPr/>
        </p:nvPicPr>
        <p:blipFill>
          <a:blip r:embed="rId4"/>
          <a:stretch>
            <a:fillRect/>
          </a:stretch>
        </p:blipFill>
        <p:spPr>
          <a:xfrm>
            <a:off x="3195170" y="2401413"/>
            <a:ext cx="5295678" cy="3857555"/>
          </a:xfrm>
          <a:prstGeom prst="rect">
            <a:avLst/>
          </a:prstGeom>
        </p:spPr>
      </p:pic>
    </p:spTree>
    <p:extLst>
      <p:ext uri="{BB962C8B-B14F-4D97-AF65-F5344CB8AC3E}">
        <p14:creationId xmlns:p14="http://schemas.microsoft.com/office/powerpoint/2010/main" val="12602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4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656A2DC-37B5-759A-5405-421992EBFCAB}"/>
              </a:ext>
            </a:extLst>
          </p:cNvPr>
          <p:cNvPicPr>
            <a:picLocks noChangeAspect="1"/>
          </p:cNvPicPr>
          <p:nvPr/>
        </p:nvPicPr>
        <p:blipFill>
          <a:blip r:embed="rId3"/>
          <a:stretch>
            <a:fillRect/>
          </a:stretch>
        </p:blipFill>
        <p:spPr>
          <a:xfrm>
            <a:off x="1322966" y="1620435"/>
            <a:ext cx="9931736" cy="1258952"/>
          </a:xfrm>
          <a:prstGeom prst="rect">
            <a:avLst/>
          </a:prstGeom>
        </p:spPr>
      </p:pic>
      <p:pic>
        <p:nvPicPr>
          <p:cNvPr id="12" name="Resim 11">
            <a:extLst>
              <a:ext uri="{FF2B5EF4-FFF2-40B4-BE49-F238E27FC236}">
                <a16:creationId xmlns:a16="http://schemas.microsoft.com/office/drawing/2014/main" id="{F6FA9BE4-B769-A41F-537E-C4B2F2F2473A}"/>
              </a:ext>
            </a:extLst>
          </p:cNvPr>
          <p:cNvPicPr>
            <a:picLocks noChangeAspect="1"/>
          </p:cNvPicPr>
          <p:nvPr/>
        </p:nvPicPr>
        <p:blipFill>
          <a:blip r:embed="rId4"/>
          <a:stretch>
            <a:fillRect/>
          </a:stretch>
        </p:blipFill>
        <p:spPr>
          <a:xfrm>
            <a:off x="3103000" y="2830747"/>
            <a:ext cx="5389247" cy="3389024"/>
          </a:xfrm>
          <a:prstGeom prst="rect">
            <a:avLst/>
          </a:prstGeom>
        </p:spPr>
      </p:pic>
    </p:spTree>
    <p:extLst>
      <p:ext uri="{BB962C8B-B14F-4D97-AF65-F5344CB8AC3E}">
        <p14:creationId xmlns:p14="http://schemas.microsoft.com/office/powerpoint/2010/main" val="644679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7500436" y="3074477"/>
            <a:ext cx="3686373" cy="1351625"/>
          </a:xfrm>
        </p:spPr>
        <p:txBody>
          <a:bodyPr vert="horz" lIns="91440" tIns="45720" rIns="91440" bIns="45720" rtlCol="0" anchor="b">
            <a:normAutofit/>
          </a:bodyPr>
          <a:lstStyle/>
          <a:p>
            <a:r>
              <a:rPr lang="tr-TR" sz="4400" dirty="0">
                <a:solidFill>
                  <a:schemeClr val="bg1"/>
                </a:solidFill>
              </a:rPr>
              <a:t>QUESTIONS</a:t>
            </a:r>
            <a:endParaRPr lang="en-US" sz="4400" dirty="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Düz Bağlayıcı 4">
            <a:extLst>
              <a:ext uri="{FF2B5EF4-FFF2-40B4-BE49-F238E27FC236}">
                <a16:creationId xmlns:a16="http://schemas.microsoft.com/office/drawing/2014/main" id="{29AA8D8D-8D01-1416-E717-8737AEE11C02}"/>
              </a:ext>
            </a:extLst>
          </p:cNvPr>
          <p:cNvCxnSpPr>
            <a:cxnSpLocks/>
          </p:cNvCxnSpPr>
          <p:nvPr/>
        </p:nvCxnSpPr>
        <p:spPr>
          <a:xfrm>
            <a:off x="7130374" y="4523381"/>
            <a:ext cx="4207349" cy="0"/>
          </a:xfrm>
          <a:prstGeom prst="line">
            <a:avLst/>
          </a:prstGeom>
          <a:ln w="76200">
            <a:solidFill>
              <a:srgbClr val="F0F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1)</a:t>
            </a:r>
            <a:r>
              <a:rPr lang="tr-TR" sz="2000" b="0" i="0" dirty="0">
                <a:solidFill>
                  <a:srgbClr val="333333"/>
                </a:solidFill>
                <a:effectLst/>
                <a:latin typeface="Helvetica Neue"/>
              </a:rPr>
              <a:t> </a:t>
            </a:r>
            <a:r>
              <a:rPr lang="en-US" sz="2000" b="0" i="0" dirty="0">
                <a:solidFill>
                  <a:srgbClr val="333333"/>
                </a:solidFill>
                <a:effectLst/>
                <a:latin typeface="Helvetica Neue"/>
              </a:rPr>
              <a:t>Are students living in the village more successful than those living in the city center?</a:t>
            </a:r>
          </a:p>
        </p:txBody>
      </p:sp>
      <p:pic>
        <p:nvPicPr>
          <p:cNvPr id="4" name="Resim 3">
            <a:extLst>
              <a:ext uri="{FF2B5EF4-FFF2-40B4-BE49-F238E27FC236}">
                <a16:creationId xmlns:a16="http://schemas.microsoft.com/office/drawing/2014/main" id="{27E7939B-F085-6DC3-8FDF-47D0D13C126A}"/>
              </a:ext>
            </a:extLst>
          </p:cNvPr>
          <p:cNvPicPr>
            <a:picLocks noChangeAspect="1"/>
          </p:cNvPicPr>
          <p:nvPr/>
        </p:nvPicPr>
        <p:blipFill>
          <a:blip r:embed="rId3"/>
          <a:stretch>
            <a:fillRect/>
          </a:stretch>
        </p:blipFill>
        <p:spPr>
          <a:xfrm>
            <a:off x="983729" y="2077635"/>
            <a:ext cx="10116705" cy="4186978"/>
          </a:xfrm>
          <a:prstGeom prst="rect">
            <a:avLst/>
          </a:prstGeom>
        </p:spPr>
      </p:pic>
    </p:spTree>
    <p:extLst>
      <p:ext uri="{BB962C8B-B14F-4D97-AF65-F5344CB8AC3E}">
        <p14:creationId xmlns:p14="http://schemas.microsoft.com/office/powerpoint/2010/main" val="1292607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2</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2)</a:t>
            </a:r>
            <a:r>
              <a:rPr lang="tr-TR" sz="2000" b="0" i="0" dirty="0">
                <a:solidFill>
                  <a:srgbClr val="333333"/>
                </a:solidFill>
                <a:effectLst/>
                <a:latin typeface="Helvetica Neue"/>
              </a:rPr>
              <a:t> </a:t>
            </a:r>
            <a:r>
              <a:rPr lang="en-US" sz="2000" b="0" i="0" dirty="0">
                <a:solidFill>
                  <a:srgbClr val="333333"/>
                </a:solidFill>
                <a:effectLst/>
                <a:latin typeface="Helvetica Neue"/>
              </a:rPr>
              <a:t>Are girls or boys most negatively affected by the separation of parents?</a:t>
            </a:r>
          </a:p>
        </p:txBody>
      </p:sp>
      <p:pic>
        <p:nvPicPr>
          <p:cNvPr id="5" name="Resim 4">
            <a:extLst>
              <a:ext uri="{FF2B5EF4-FFF2-40B4-BE49-F238E27FC236}">
                <a16:creationId xmlns:a16="http://schemas.microsoft.com/office/drawing/2014/main" id="{58D61E60-0CE1-7456-74B0-1145B8B5E960}"/>
              </a:ext>
            </a:extLst>
          </p:cNvPr>
          <p:cNvPicPr>
            <a:picLocks noChangeAspect="1"/>
          </p:cNvPicPr>
          <p:nvPr/>
        </p:nvPicPr>
        <p:blipFill>
          <a:blip r:embed="rId3"/>
          <a:stretch>
            <a:fillRect/>
          </a:stretch>
        </p:blipFill>
        <p:spPr>
          <a:xfrm>
            <a:off x="948628" y="2077634"/>
            <a:ext cx="10523014" cy="4177249"/>
          </a:xfrm>
          <a:prstGeom prst="rect">
            <a:avLst/>
          </a:prstGeom>
        </p:spPr>
      </p:pic>
    </p:spTree>
    <p:extLst>
      <p:ext uri="{BB962C8B-B14F-4D97-AF65-F5344CB8AC3E}">
        <p14:creationId xmlns:p14="http://schemas.microsoft.com/office/powerpoint/2010/main" val="210905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3</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3</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Which attribute is more important to success?</a:t>
            </a:r>
          </a:p>
        </p:txBody>
      </p:sp>
      <p:pic>
        <p:nvPicPr>
          <p:cNvPr id="4" name="Resim 3">
            <a:extLst>
              <a:ext uri="{FF2B5EF4-FFF2-40B4-BE49-F238E27FC236}">
                <a16:creationId xmlns:a16="http://schemas.microsoft.com/office/drawing/2014/main" id="{B95A27BB-351B-B277-1C5C-E311DFF697EB}"/>
              </a:ext>
            </a:extLst>
          </p:cNvPr>
          <p:cNvPicPr>
            <a:picLocks noChangeAspect="1"/>
          </p:cNvPicPr>
          <p:nvPr/>
        </p:nvPicPr>
        <p:blipFill>
          <a:blip r:embed="rId3"/>
          <a:stretch>
            <a:fillRect/>
          </a:stretch>
        </p:blipFill>
        <p:spPr>
          <a:xfrm>
            <a:off x="911032" y="2015689"/>
            <a:ext cx="10640018" cy="2826613"/>
          </a:xfrm>
          <a:prstGeom prst="rect">
            <a:avLst/>
          </a:prstGeom>
        </p:spPr>
      </p:pic>
    </p:spTree>
    <p:extLst>
      <p:ext uri="{BB962C8B-B14F-4D97-AF65-F5344CB8AC3E}">
        <p14:creationId xmlns:p14="http://schemas.microsoft.com/office/powerpoint/2010/main" val="177001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Students’ Data Set Description</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1222641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17" name="Resim 16">
            <a:extLst>
              <a:ext uri="{FF2B5EF4-FFF2-40B4-BE49-F238E27FC236}">
                <a16:creationId xmlns:a16="http://schemas.microsoft.com/office/drawing/2014/main" id="{FAFC54CE-AF01-2A21-3A67-37D95447C130}"/>
              </a:ext>
            </a:extLst>
          </p:cNvPr>
          <p:cNvPicPr>
            <a:picLocks noChangeAspect="1"/>
          </p:cNvPicPr>
          <p:nvPr/>
        </p:nvPicPr>
        <p:blipFill>
          <a:blip r:embed="rId3"/>
          <a:stretch>
            <a:fillRect/>
          </a:stretch>
        </p:blipFill>
        <p:spPr>
          <a:xfrm>
            <a:off x="973548" y="2019267"/>
            <a:ext cx="8588741" cy="4205449"/>
          </a:xfrm>
          <a:prstGeom prst="rect">
            <a:avLst/>
          </a:prstGeom>
        </p:spPr>
      </p:pic>
    </p:spTree>
    <p:extLst>
      <p:ext uri="{BB962C8B-B14F-4D97-AF65-F5344CB8AC3E}">
        <p14:creationId xmlns:p14="http://schemas.microsoft.com/office/powerpoint/2010/main" val="200340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4" name="Resim 3">
            <a:extLst>
              <a:ext uri="{FF2B5EF4-FFF2-40B4-BE49-F238E27FC236}">
                <a16:creationId xmlns:a16="http://schemas.microsoft.com/office/drawing/2014/main" id="{83C56F74-53CC-ABA8-E854-C13EFB3705F3}"/>
              </a:ext>
            </a:extLst>
          </p:cNvPr>
          <p:cNvPicPr>
            <a:picLocks noChangeAspect="1"/>
          </p:cNvPicPr>
          <p:nvPr/>
        </p:nvPicPr>
        <p:blipFill rotWithShape="1">
          <a:blip r:embed="rId3"/>
          <a:srcRect r="61877" b="51359"/>
          <a:stretch/>
        </p:blipFill>
        <p:spPr>
          <a:xfrm>
            <a:off x="1147181" y="1927521"/>
            <a:ext cx="5362949" cy="3977168"/>
          </a:xfrm>
          <a:prstGeom prst="rect">
            <a:avLst/>
          </a:prstGeom>
        </p:spPr>
      </p:pic>
      <p:pic>
        <p:nvPicPr>
          <p:cNvPr id="12" name="Resim 11">
            <a:extLst>
              <a:ext uri="{FF2B5EF4-FFF2-40B4-BE49-F238E27FC236}">
                <a16:creationId xmlns:a16="http://schemas.microsoft.com/office/drawing/2014/main" id="{11B48B70-4250-84D5-6A42-F5CE4DBF38E1}"/>
              </a:ext>
            </a:extLst>
          </p:cNvPr>
          <p:cNvPicPr>
            <a:picLocks noChangeAspect="1"/>
          </p:cNvPicPr>
          <p:nvPr/>
        </p:nvPicPr>
        <p:blipFill rotWithShape="1">
          <a:blip r:embed="rId3"/>
          <a:srcRect l="-1" t="51066" r="67027" b="5055"/>
          <a:stretch/>
        </p:blipFill>
        <p:spPr>
          <a:xfrm>
            <a:off x="6527311" y="2104091"/>
            <a:ext cx="4797016" cy="3710300"/>
          </a:xfrm>
          <a:prstGeom prst="rect">
            <a:avLst/>
          </a:prstGeom>
        </p:spPr>
      </p:pic>
    </p:spTree>
    <p:extLst>
      <p:ext uri="{BB962C8B-B14F-4D97-AF65-F5344CB8AC3E}">
        <p14:creationId xmlns:p14="http://schemas.microsoft.com/office/powerpoint/2010/main" val="238912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5</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5</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At which grade level is the educational status of the parents more effective?</a:t>
            </a:r>
          </a:p>
        </p:txBody>
      </p:sp>
      <p:pic>
        <p:nvPicPr>
          <p:cNvPr id="5" name="Resim 4">
            <a:extLst>
              <a:ext uri="{FF2B5EF4-FFF2-40B4-BE49-F238E27FC236}">
                <a16:creationId xmlns:a16="http://schemas.microsoft.com/office/drawing/2014/main" id="{D8C913B3-CBE5-54FE-396A-31681E137C7E}"/>
              </a:ext>
            </a:extLst>
          </p:cNvPr>
          <p:cNvPicPr>
            <a:picLocks noChangeAspect="1"/>
          </p:cNvPicPr>
          <p:nvPr/>
        </p:nvPicPr>
        <p:blipFill rotWithShape="1">
          <a:blip r:embed="rId3"/>
          <a:srcRect/>
          <a:stretch/>
        </p:blipFill>
        <p:spPr>
          <a:xfrm>
            <a:off x="978167" y="1967050"/>
            <a:ext cx="7763019" cy="4321102"/>
          </a:xfrm>
          <a:prstGeom prst="rect">
            <a:avLst/>
          </a:prstGeom>
        </p:spPr>
      </p:pic>
    </p:spTree>
    <p:extLst>
      <p:ext uri="{BB962C8B-B14F-4D97-AF65-F5344CB8AC3E}">
        <p14:creationId xmlns:p14="http://schemas.microsoft.com/office/powerpoint/2010/main" val="148012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dirty="0"/>
              <a:t>DATA SUMMARY</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424001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a:t>
            </a:r>
            <a:r>
              <a:rPr kumimoji="0" lang="tr-TR" sz="47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Attributes</a:t>
            </a: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A355B8BC-21E9-172B-3527-FB2390082F95}"/>
              </a:ext>
            </a:extLst>
          </p:cNvPr>
          <p:cNvPicPr>
            <a:picLocks noChangeAspect="1"/>
          </p:cNvPicPr>
          <p:nvPr/>
        </p:nvPicPr>
        <p:blipFill>
          <a:blip r:embed="rId3"/>
          <a:stretch>
            <a:fillRect/>
          </a:stretch>
        </p:blipFill>
        <p:spPr>
          <a:xfrm>
            <a:off x="752271" y="1667433"/>
            <a:ext cx="10778247" cy="4610979"/>
          </a:xfrm>
          <a:prstGeom prst="rect">
            <a:avLst/>
          </a:prstGeom>
        </p:spPr>
      </p:pic>
    </p:spTree>
    <p:extLst>
      <p:ext uri="{BB962C8B-B14F-4D97-AF65-F5344CB8AC3E}">
        <p14:creationId xmlns:p14="http://schemas.microsoft.com/office/powerpoint/2010/main" val="80285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577DA9C1-3721-E071-0B29-6A359888CD4A}"/>
              </a:ext>
            </a:extLst>
          </p:cNvPr>
          <p:cNvPicPr>
            <a:picLocks noChangeAspect="1"/>
          </p:cNvPicPr>
          <p:nvPr/>
        </p:nvPicPr>
        <p:blipFill>
          <a:blip r:embed="rId3"/>
          <a:stretch>
            <a:fillRect/>
          </a:stretch>
        </p:blipFill>
        <p:spPr>
          <a:xfrm>
            <a:off x="739304" y="1795537"/>
            <a:ext cx="10707679" cy="1395137"/>
          </a:xfrm>
          <a:prstGeom prst="rect">
            <a:avLst/>
          </a:prstGeom>
        </p:spPr>
      </p:pic>
      <p:pic>
        <p:nvPicPr>
          <p:cNvPr id="8" name="Resim 7">
            <a:extLst>
              <a:ext uri="{FF2B5EF4-FFF2-40B4-BE49-F238E27FC236}">
                <a16:creationId xmlns:a16="http://schemas.microsoft.com/office/drawing/2014/main" id="{B30F6AAA-A147-5AEB-9B42-F5EBCB453D98}"/>
              </a:ext>
            </a:extLst>
          </p:cNvPr>
          <p:cNvPicPr>
            <a:picLocks noChangeAspect="1"/>
          </p:cNvPicPr>
          <p:nvPr/>
        </p:nvPicPr>
        <p:blipFill>
          <a:blip r:embed="rId4"/>
          <a:stretch>
            <a:fillRect/>
          </a:stretch>
        </p:blipFill>
        <p:spPr>
          <a:xfrm>
            <a:off x="752271" y="3458512"/>
            <a:ext cx="10700849" cy="2524004"/>
          </a:xfrm>
          <a:prstGeom prst="rect">
            <a:avLst/>
          </a:prstGeom>
        </p:spPr>
      </p:pic>
    </p:spTree>
    <p:extLst>
      <p:ext uri="{BB962C8B-B14F-4D97-AF65-F5344CB8AC3E}">
        <p14:creationId xmlns:p14="http://schemas.microsoft.com/office/powerpoint/2010/main" val="231482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AA49BF1-BFE7-4DA7-FBBD-E924CE69D5A1}"/>
              </a:ext>
            </a:extLst>
          </p:cNvPr>
          <p:cNvPicPr>
            <a:picLocks noChangeAspect="1"/>
          </p:cNvPicPr>
          <p:nvPr/>
        </p:nvPicPr>
        <p:blipFill>
          <a:blip r:embed="rId3"/>
          <a:stretch>
            <a:fillRect/>
          </a:stretch>
        </p:blipFill>
        <p:spPr>
          <a:xfrm>
            <a:off x="869004" y="1591760"/>
            <a:ext cx="10570724" cy="4692305"/>
          </a:xfrm>
          <a:prstGeom prst="rect">
            <a:avLst/>
          </a:prstGeom>
        </p:spPr>
      </p:pic>
    </p:spTree>
    <p:extLst>
      <p:ext uri="{BB962C8B-B14F-4D97-AF65-F5344CB8AC3E}">
        <p14:creationId xmlns:p14="http://schemas.microsoft.com/office/powerpoint/2010/main" val="428211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(Statistics-3)</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29A7E28-5C4D-67B2-993E-5BB0E65D3A9F}"/>
              </a:ext>
            </a:extLst>
          </p:cNvPr>
          <p:cNvPicPr>
            <a:picLocks noChangeAspect="1"/>
          </p:cNvPicPr>
          <p:nvPr/>
        </p:nvPicPr>
        <p:blipFill>
          <a:blip r:embed="rId3"/>
          <a:stretch>
            <a:fillRect/>
          </a:stretch>
        </p:blipFill>
        <p:spPr>
          <a:xfrm>
            <a:off x="1277571" y="1655769"/>
            <a:ext cx="9624299" cy="4540748"/>
          </a:xfrm>
          <a:prstGeom prst="rect">
            <a:avLst/>
          </a:prstGeom>
        </p:spPr>
      </p:pic>
    </p:spTree>
    <p:extLst>
      <p:ext uri="{BB962C8B-B14F-4D97-AF65-F5344CB8AC3E}">
        <p14:creationId xmlns:p14="http://schemas.microsoft.com/office/powerpoint/2010/main" val="45609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(Statistics-4)</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63C35D4-F87A-49C2-9897-5697E3964F50}"/>
              </a:ext>
            </a:extLst>
          </p:cNvPr>
          <p:cNvPicPr>
            <a:picLocks noChangeAspect="1"/>
          </p:cNvPicPr>
          <p:nvPr/>
        </p:nvPicPr>
        <p:blipFill>
          <a:blip r:embed="rId3"/>
          <a:stretch>
            <a:fillRect/>
          </a:stretch>
        </p:blipFill>
        <p:spPr>
          <a:xfrm>
            <a:off x="1452659" y="1600978"/>
            <a:ext cx="9410839" cy="4644177"/>
          </a:xfrm>
          <a:prstGeom prst="rect">
            <a:avLst/>
          </a:prstGeom>
        </p:spPr>
      </p:pic>
    </p:spTree>
    <p:extLst>
      <p:ext uri="{BB962C8B-B14F-4D97-AF65-F5344CB8AC3E}">
        <p14:creationId xmlns:p14="http://schemas.microsoft.com/office/powerpoint/2010/main" val="71936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3174"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5452445" y="2549706"/>
            <a:ext cx="6470692" cy="2091477"/>
          </a:xfrm>
        </p:spPr>
        <p:txBody>
          <a:bodyPr vert="horz" lIns="91440" tIns="45720" rIns="91440" bIns="45720" rtlCol="0" anchor="b">
            <a:normAutofit/>
          </a:bodyPr>
          <a:lstStyle/>
          <a:p>
            <a:r>
              <a:rPr lang="en-US" sz="5400" b="1" dirty="0">
                <a:solidFill>
                  <a:schemeClr val="bg1"/>
                </a:solidFill>
              </a:rPr>
              <a:t>D</a:t>
            </a:r>
            <a:r>
              <a:rPr lang="tr-TR" sz="5400" b="1" dirty="0">
                <a:solidFill>
                  <a:schemeClr val="bg1"/>
                </a:solidFill>
              </a:rPr>
              <a:t>ATA</a:t>
            </a:r>
            <a:r>
              <a:rPr lang="en-US" sz="5400" b="1" dirty="0">
                <a:solidFill>
                  <a:schemeClr val="bg1"/>
                </a:solidFill>
              </a:rPr>
              <a:t> V</a:t>
            </a:r>
            <a:r>
              <a:rPr lang="tr-TR" sz="5400" b="1" dirty="0">
                <a:solidFill>
                  <a:schemeClr val="bg1"/>
                </a:solidFill>
              </a:rPr>
              <a:t>ISUALIZATION</a:t>
            </a:r>
            <a:endParaRPr lang="en-US" sz="54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156</TotalTime>
  <Words>376</Words>
  <Application>Microsoft Office PowerPoint</Application>
  <PresentationFormat>Geniş ekran</PresentationFormat>
  <Paragraphs>33</Paragraphs>
  <Slides>22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Bookman Old Style</vt:lpstr>
      <vt:lpstr>Calibri</vt:lpstr>
      <vt:lpstr>Franklin Gothic Book</vt:lpstr>
      <vt:lpstr>Helvetica Neue</vt:lpstr>
      <vt:lpstr>1_RetrospectVTI</vt:lpstr>
      <vt:lpstr>Applied Machine Learning Project Presentation</vt:lpstr>
      <vt:lpstr>PowerPoint Sunusu</vt:lpstr>
      <vt:lpstr>PowerPoint Sunusu</vt:lpstr>
      <vt:lpstr>PowerPoint Sunusu</vt:lpstr>
      <vt:lpstr>PowerPoint Sunusu</vt:lpstr>
      <vt:lpstr>PowerPoint Sunusu</vt:lpstr>
      <vt:lpstr>PowerPoint Sunusu</vt:lpstr>
      <vt:lpstr>PowerPoint Sunusu</vt:lpstr>
      <vt:lpstr>DATA VISUALIZATION</vt:lpstr>
      <vt:lpstr>PowerPoint Sunusu</vt:lpstr>
      <vt:lpstr>PowerPoint Sunusu</vt:lpstr>
      <vt:lpstr>PowerPoint Sunusu</vt:lpstr>
      <vt:lpstr>PowerPoint Sunusu</vt:lpstr>
      <vt:lpstr>PowerPoint Sunusu</vt:lpstr>
      <vt:lpstr>PowerPoint Sunusu</vt:lpstr>
      <vt:lpstr>QUESTIONS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ademvarol@posta.mu.edu.tr</cp:lastModifiedBy>
  <cp:revision>5</cp:revision>
  <dcterms:created xsi:type="dcterms:W3CDTF">2022-06-08T13:37:05Z</dcterms:created>
  <dcterms:modified xsi:type="dcterms:W3CDTF">2022-06-09T07:01:15Z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